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A48"/>
    <a:srgbClr val="99A8BD"/>
    <a:srgbClr val="4CB74C"/>
    <a:srgbClr val="C7D0DB"/>
    <a:srgbClr val="B7C2D1"/>
    <a:srgbClr val="526680"/>
    <a:srgbClr val="D2DE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7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E5DB8-FD24-4E8D-A0B6-E4BF206E05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BCF0B-139B-470E-86D4-875C3B77D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469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BCF0B-139B-470E-86D4-875C3B77D97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37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31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52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2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5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02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91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55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61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46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07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8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BDDFF-0A40-48A4-8A1D-99E8F7B756D7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10DCC-BE78-4897-B771-A7A37B4A1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19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Скругленный прямоугольник 69"/>
          <p:cNvSpPr/>
          <p:nvPr/>
        </p:nvSpPr>
        <p:spPr>
          <a:xfrm>
            <a:off x="3414243" y="95857"/>
            <a:ext cx="6399466" cy="6705439"/>
          </a:xfrm>
          <a:prstGeom prst="roundRect">
            <a:avLst>
              <a:gd name="adj" fmla="val 163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6766768" y="25638"/>
            <a:ext cx="3056272" cy="391170"/>
          </a:xfrm>
          <a:prstGeom prst="roundRect">
            <a:avLst/>
          </a:prstGeom>
          <a:solidFill>
            <a:srgbClr val="99A8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110135" y="3835449"/>
            <a:ext cx="3276234" cy="2954705"/>
          </a:xfrm>
          <a:prstGeom prst="roundRect">
            <a:avLst>
              <a:gd name="adj" fmla="val 3613"/>
            </a:avLst>
          </a:prstGeom>
          <a:solidFill>
            <a:srgbClr val="D2DE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 rot="3958267">
            <a:off x="873204" y="5355393"/>
            <a:ext cx="1436472" cy="2494558"/>
          </a:xfrm>
          <a:custGeom>
            <a:avLst/>
            <a:gdLst>
              <a:gd name="connsiteX0" fmla="*/ 0 w 2538865"/>
              <a:gd name="connsiteY0" fmla="*/ 142315 h 2494558"/>
              <a:gd name="connsiteX1" fmla="*/ 142315 w 2538865"/>
              <a:gd name="connsiteY1" fmla="*/ 0 h 2494558"/>
              <a:gd name="connsiteX2" fmla="*/ 2396550 w 2538865"/>
              <a:gd name="connsiteY2" fmla="*/ 0 h 2494558"/>
              <a:gd name="connsiteX3" fmla="*/ 2538865 w 2538865"/>
              <a:gd name="connsiteY3" fmla="*/ 142315 h 2494558"/>
              <a:gd name="connsiteX4" fmla="*/ 2538865 w 2538865"/>
              <a:gd name="connsiteY4" fmla="*/ 2352243 h 2494558"/>
              <a:gd name="connsiteX5" fmla="*/ 2396550 w 2538865"/>
              <a:gd name="connsiteY5" fmla="*/ 2494558 h 2494558"/>
              <a:gd name="connsiteX6" fmla="*/ 142315 w 2538865"/>
              <a:gd name="connsiteY6" fmla="*/ 2494558 h 2494558"/>
              <a:gd name="connsiteX7" fmla="*/ 0 w 2538865"/>
              <a:gd name="connsiteY7" fmla="*/ 2352243 h 2494558"/>
              <a:gd name="connsiteX8" fmla="*/ 0 w 2538865"/>
              <a:gd name="connsiteY8" fmla="*/ 142315 h 2494558"/>
              <a:gd name="connsiteX0" fmla="*/ 0 w 2538865"/>
              <a:gd name="connsiteY0" fmla="*/ 142315 h 2498360"/>
              <a:gd name="connsiteX1" fmla="*/ 142315 w 2538865"/>
              <a:gd name="connsiteY1" fmla="*/ 0 h 2498360"/>
              <a:gd name="connsiteX2" fmla="*/ 2396550 w 2538865"/>
              <a:gd name="connsiteY2" fmla="*/ 0 h 2498360"/>
              <a:gd name="connsiteX3" fmla="*/ 2538865 w 2538865"/>
              <a:gd name="connsiteY3" fmla="*/ 142315 h 2498360"/>
              <a:gd name="connsiteX4" fmla="*/ 2538865 w 2538865"/>
              <a:gd name="connsiteY4" fmla="*/ 2352243 h 2498360"/>
              <a:gd name="connsiteX5" fmla="*/ 2396550 w 2538865"/>
              <a:gd name="connsiteY5" fmla="*/ 2494558 h 2498360"/>
              <a:gd name="connsiteX6" fmla="*/ 344115 w 2538865"/>
              <a:gd name="connsiteY6" fmla="*/ 2498360 h 2498360"/>
              <a:gd name="connsiteX7" fmla="*/ 142315 w 2538865"/>
              <a:gd name="connsiteY7" fmla="*/ 2494558 h 2498360"/>
              <a:gd name="connsiteX8" fmla="*/ 0 w 2538865"/>
              <a:gd name="connsiteY8" fmla="*/ 2352243 h 2498360"/>
              <a:gd name="connsiteX9" fmla="*/ 0 w 2538865"/>
              <a:gd name="connsiteY9" fmla="*/ 142315 h 2498360"/>
              <a:gd name="connsiteX0" fmla="*/ 0 w 2538865"/>
              <a:gd name="connsiteY0" fmla="*/ 142315 h 2498360"/>
              <a:gd name="connsiteX1" fmla="*/ 142315 w 2538865"/>
              <a:gd name="connsiteY1" fmla="*/ 0 h 2498360"/>
              <a:gd name="connsiteX2" fmla="*/ 1436472 w 2538865"/>
              <a:gd name="connsiteY2" fmla="*/ 8468 h 2498360"/>
              <a:gd name="connsiteX3" fmla="*/ 2396550 w 2538865"/>
              <a:gd name="connsiteY3" fmla="*/ 0 h 2498360"/>
              <a:gd name="connsiteX4" fmla="*/ 2538865 w 2538865"/>
              <a:gd name="connsiteY4" fmla="*/ 142315 h 2498360"/>
              <a:gd name="connsiteX5" fmla="*/ 2538865 w 2538865"/>
              <a:gd name="connsiteY5" fmla="*/ 2352243 h 2498360"/>
              <a:gd name="connsiteX6" fmla="*/ 2396550 w 2538865"/>
              <a:gd name="connsiteY6" fmla="*/ 2494558 h 2498360"/>
              <a:gd name="connsiteX7" fmla="*/ 344115 w 2538865"/>
              <a:gd name="connsiteY7" fmla="*/ 2498360 h 2498360"/>
              <a:gd name="connsiteX8" fmla="*/ 142315 w 2538865"/>
              <a:gd name="connsiteY8" fmla="*/ 2494558 h 2498360"/>
              <a:gd name="connsiteX9" fmla="*/ 0 w 2538865"/>
              <a:gd name="connsiteY9" fmla="*/ 2352243 h 2498360"/>
              <a:gd name="connsiteX10" fmla="*/ 0 w 2538865"/>
              <a:gd name="connsiteY10" fmla="*/ 142315 h 2498360"/>
              <a:gd name="connsiteX0" fmla="*/ 0 w 2538865"/>
              <a:gd name="connsiteY0" fmla="*/ 142315 h 2498360"/>
              <a:gd name="connsiteX1" fmla="*/ 142315 w 2538865"/>
              <a:gd name="connsiteY1" fmla="*/ 0 h 2498360"/>
              <a:gd name="connsiteX2" fmla="*/ 1436472 w 2538865"/>
              <a:gd name="connsiteY2" fmla="*/ 8468 h 2498360"/>
              <a:gd name="connsiteX3" fmla="*/ 2538865 w 2538865"/>
              <a:gd name="connsiteY3" fmla="*/ 142315 h 2498360"/>
              <a:gd name="connsiteX4" fmla="*/ 2538865 w 2538865"/>
              <a:gd name="connsiteY4" fmla="*/ 2352243 h 2498360"/>
              <a:gd name="connsiteX5" fmla="*/ 2396550 w 2538865"/>
              <a:gd name="connsiteY5" fmla="*/ 2494558 h 2498360"/>
              <a:gd name="connsiteX6" fmla="*/ 344115 w 2538865"/>
              <a:gd name="connsiteY6" fmla="*/ 2498360 h 2498360"/>
              <a:gd name="connsiteX7" fmla="*/ 142315 w 2538865"/>
              <a:gd name="connsiteY7" fmla="*/ 2494558 h 2498360"/>
              <a:gd name="connsiteX8" fmla="*/ 0 w 2538865"/>
              <a:gd name="connsiteY8" fmla="*/ 2352243 h 2498360"/>
              <a:gd name="connsiteX9" fmla="*/ 0 w 2538865"/>
              <a:gd name="connsiteY9" fmla="*/ 142315 h 2498360"/>
              <a:gd name="connsiteX0" fmla="*/ 0 w 2538865"/>
              <a:gd name="connsiteY0" fmla="*/ 142315 h 2498360"/>
              <a:gd name="connsiteX1" fmla="*/ 142315 w 2538865"/>
              <a:gd name="connsiteY1" fmla="*/ 0 h 2498360"/>
              <a:gd name="connsiteX2" fmla="*/ 1436472 w 2538865"/>
              <a:gd name="connsiteY2" fmla="*/ 8468 h 2498360"/>
              <a:gd name="connsiteX3" fmla="*/ 2538865 w 2538865"/>
              <a:gd name="connsiteY3" fmla="*/ 2352243 h 2498360"/>
              <a:gd name="connsiteX4" fmla="*/ 2396550 w 2538865"/>
              <a:gd name="connsiteY4" fmla="*/ 2494558 h 2498360"/>
              <a:gd name="connsiteX5" fmla="*/ 344115 w 2538865"/>
              <a:gd name="connsiteY5" fmla="*/ 2498360 h 2498360"/>
              <a:gd name="connsiteX6" fmla="*/ 142315 w 2538865"/>
              <a:gd name="connsiteY6" fmla="*/ 2494558 h 2498360"/>
              <a:gd name="connsiteX7" fmla="*/ 0 w 2538865"/>
              <a:gd name="connsiteY7" fmla="*/ 2352243 h 2498360"/>
              <a:gd name="connsiteX8" fmla="*/ 0 w 2538865"/>
              <a:gd name="connsiteY8" fmla="*/ 142315 h 2498360"/>
              <a:gd name="connsiteX0" fmla="*/ 0 w 2396550"/>
              <a:gd name="connsiteY0" fmla="*/ 142315 h 2498360"/>
              <a:gd name="connsiteX1" fmla="*/ 142315 w 2396550"/>
              <a:gd name="connsiteY1" fmla="*/ 0 h 2498360"/>
              <a:gd name="connsiteX2" fmla="*/ 1436472 w 2396550"/>
              <a:gd name="connsiteY2" fmla="*/ 8468 h 2498360"/>
              <a:gd name="connsiteX3" fmla="*/ 2396550 w 2396550"/>
              <a:gd name="connsiteY3" fmla="*/ 2494558 h 2498360"/>
              <a:gd name="connsiteX4" fmla="*/ 344115 w 2396550"/>
              <a:gd name="connsiteY4" fmla="*/ 2498360 h 2498360"/>
              <a:gd name="connsiteX5" fmla="*/ 142315 w 2396550"/>
              <a:gd name="connsiteY5" fmla="*/ 2494558 h 2498360"/>
              <a:gd name="connsiteX6" fmla="*/ 0 w 2396550"/>
              <a:gd name="connsiteY6" fmla="*/ 2352243 h 2498360"/>
              <a:gd name="connsiteX7" fmla="*/ 0 w 2396550"/>
              <a:gd name="connsiteY7" fmla="*/ 142315 h 2498360"/>
              <a:gd name="connsiteX0" fmla="*/ 0 w 1436472"/>
              <a:gd name="connsiteY0" fmla="*/ 142315 h 2498360"/>
              <a:gd name="connsiteX1" fmla="*/ 142315 w 1436472"/>
              <a:gd name="connsiteY1" fmla="*/ 0 h 2498360"/>
              <a:gd name="connsiteX2" fmla="*/ 1436472 w 1436472"/>
              <a:gd name="connsiteY2" fmla="*/ 8468 h 2498360"/>
              <a:gd name="connsiteX3" fmla="*/ 344115 w 1436472"/>
              <a:gd name="connsiteY3" fmla="*/ 2498360 h 2498360"/>
              <a:gd name="connsiteX4" fmla="*/ 142315 w 1436472"/>
              <a:gd name="connsiteY4" fmla="*/ 2494558 h 2498360"/>
              <a:gd name="connsiteX5" fmla="*/ 0 w 1436472"/>
              <a:gd name="connsiteY5" fmla="*/ 2352243 h 2498360"/>
              <a:gd name="connsiteX6" fmla="*/ 0 w 1436472"/>
              <a:gd name="connsiteY6" fmla="*/ 142315 h 2498360"/>
              <a:gd name="connsiteX0" fmla="*/ 0 w 1436472"/>
              <a:gd name="connsiteY0" fmla="*/ 142315 h 2494717"/>
              <a:gd name="connsiteX1" fmla="*/ 142315 w 1436472"/>
              <a:gd name="connsiteY1" fmla="*/ 0 h 2494717"/>
              <a:gd name="connsiteX2" fmla="*/ 1436472 w 1436472"/>
              <a:gd name="connsiteY2" fmla="*/ 8468 h 2494717"/>
              <a:gd name="connsiteX3" fmla="*/ 330096 w 1436472"/>
              <a:gd name="connsiteY3" fmla="*/ 2494717 h 2494717"/>
              <a:gd name="connsiteX4" fmla="*/ 142315 w 1436472"/>
              <a:gd name="connsiteY4" fmla="*/ 2494558 h 2494717"/>
              <a:gd name="connsiteX5" fmla="*/ 0 w 1436472"/>
              <a:gd name="connsiteY5" fmla="*/ 2352243 h 2494717"/>
              <a:gd name="connsiteX6" fmla="*/ 0 w 1436472"/>
              <a:gd name="connsiteY6" fmla="*/ 142315 h 2494717"/>
              <a:gd name="connsiteX0" fmla="*/ 0 w 1436472"/>
              <a:gd name="connsiteY0" fmla="*/ 142315 h 2494558"/>
              <a:gd name="connsiteX1" fmla="*/ 142315 w 1436472"/>
              <a:gd name="connsiteY1" fmla="*/ 0 h 2494558"/>
              <a:gd name="connsiteX2" fmla="*/ 1436472 w 1436472"/>
              <a:gd name="connsiteY2" fmla="*/ 8468 h 2494558"/>
              <a:gd name="connsiteX3" fmla="*/ 331799 w 1436472"/>
              <a:gd name="connsiteY3" fmla="*/ 2485048 h 2494558"/>
              <a:gd name="connsiteX4" fmla="*/ 142315 w 1436472"/>
              <a:gd name="connsiteY4" fmla="*/ 2494558 h 2494558"/>
              <a:gd name="connsiteX5" fmla="*/ 0 w 1436472"/>
              <a:gd name="connsiteY5" fmla="*/ 2352243 h 2494558"/>
              <a:gd name="connsiteX6" fmla="*/ 0 w 1436472"/>
              <a:gd name="connsiteY6" fmla="*/ 142315 h 2494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36472" h="2494558">
                <a:moveTo>
                  <a:pt x="0" y="142315"/>
                </a:moveTo>
                <a:cubicBezTo>
                  <a:pt x="0" y="63717"/>
                  <a:pt x="63717" y="0"/>
                  <a:pt x="142315" y="0"/>
                </a:cubicBezTo>
                <a:lnTo>
                  <a:pt x="1436472" y="8468"/>
                </a:lnTo>
                <a:lnTo>
                  <a:pt x="331799" y="2485048"/>
                </a:lnTo>
                <a:lnTo>
                  <a:pt x="142315" y="2494558"/>
                </a:lnTo>
                <a:cubicBezTo>
                  <a:pt x="63717" y="2494558"/>
                  <a:pt x="0" y="2430841"/>
                  <a:pt x="0" y="2352243"/>
                </a:cubicBezTo>
                <a:lnTo>
                  <a:pt x="0" y="142315"/>
                </a:lnTo>
                <a:close/>
              </a:path>
            </a:pathLst>
          </a:custGeom>
          <a:solidFill>
            <a:srgbClr val="C7D0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77842" y="3759212"/>
            <a:ext cx="1644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526680"/>
                </a:solidFill>
              </a:rPr>
              <a:t>МЫ ПРЕДЛАГАЕМ</a:t>
            </a:r>
            <a:r>
              <a:rPr lang="ru-RU" b="1" dirty="0">
                <a:solidFill>
                  <a:srgbClr val="526680"/>
                </a:solidFill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9580" y="4022886"/>
            <a:ext cx="301937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kern="100" dirty="0">
                <a:latin typeface="Montserrat Medium" panose="00000600000000000000" pitchFamily="2" charset="-52"/>
              </a:rPr>
              <a:t>конкурентную заработную плату</a:t>
            </a:r>
          </a:p>
          <a:p>
            <a:r>
              <a:rPr lang="ru-RU" sz="1100" kern="100" dirty="0">
                <a:latin typeface="Montserrat Medium" panose="00000600000000000000" pitchFamily="2" charset="-52"/>
              </a:rPr>
              <a:t>«13 зарплату» по результатам работы </a:t>
            </a:r>
            <a:r>
              <a:rPr lang="ru-RU" sz="1100" kern="100" dirty="0" smtClean="0">
                <a:latin typeface="Montserrat Medium" panose="00000600000000000000" pitchFamily="2" charset="-52"/>
              </a:rPr>
              <a:t>за год</a:t>
            </a:r>
          </a:p>
          <a:p>
            <a:r>
              <a:rPr lang="en-US" sz="1100" kern="100" dirty="0">
                <a:latin typeface="Montserrat Medium" panose="00000600000000000000" pitchFamily="2" charset="-52"/>
              </a:rPr>
              <a:t>Welcome</a:t>
            </a:r>
            <a:r>
              <a:rPr lang="ru-RU" sz="1100" kern="100" dirty="0">
                <a:latin typeface="Montserrat Medium" panose="00000600000000000000" pitchFamily="2" charset="-52"/>
              </a:rPr>
              <a:t>-выплата в первую зарплату (подъемные) в размере 15000 руб.</a:t>
            </a:r>
          </a:p>
          <a:p>
            <a:r>
              <a:rPr lang="ru-RU" sz="1100" kern="100" dirty="0" smtClean="0">
                <a:latin typeface="Montserrat Medium" panose="00000600000000000000" pitchFamily="2" charset="-52"/>
              </a:rPr>
              <a:t>частичную </a:t>
            </a:r>
            <a:r>
              <a:rPr lang="ru-RU" sz="1100" kern="100" dirty="0">
                <a:latin typeface="Montserrat Medium" panose="00000600000000000000" pitchFamily="2" charset="-52"/>
              </a:rPr>
              <a:t>компенсацию за питание</a:t>
            </a:r>
          </a:p>
          <a:p>
            <a:r>
              <a:rPr lang="ru-RU" sz="1100" kern="100" dirty="0">
                <a:latin typeface="Montserrat Medium" panose="00000600000000000000" pitchFamily="2" charset="-52"/>
              </a:rPr>
              <a:t>бесплатную доставку до места работы корпоративным транспортом</a:t>
            </a:r>
          </a:p>
          <a:p>
            <a:r>
              <a:rPr lang="ru-RU" sz="1100" kern="100" dirty="0">
                <a:latin typeface="Montserrat Medium" panose="00000600000000000000" pitchFamily="2" charset="-52"/>
              </a:rPr>
              <a:t>широкий социальный пакет</a:t>
            </a:r>
          </a:p>
          <a:p>
            <a:r>
              <a:rPr lang="ru-RU" sz="1100" kern="100" dirty="0">
                <a:latin typeface="Montserrat Medium" panose="00000600000000000000" pitchFamily="2" charset="-52"/>
              </a:rPr>
              <a:t>возможность обучения на рабочем</a:t>
            </a:r>
            <a:br>
              <a:rPr lang="ru-RU" sz="1100" kern="100" dirty="0">
                <a:latin typeface="Montserrat Medium" panose="00000600000000000000" pitchFamily="2" charset="-52"/>
              </a:rPr>
            </a:br>
            <a:r>
              <a:rPr lang="ru-RU" sz="1100" kern="100" dirty="0">
                <a:latin typeface="Montserrat Medium" panose="00000600000000000000" pitchFamily="2" charset="-52"/>
              </a:rPr>
              <a:t>месте</a:t>
            </a:r>
          </a:p>
          <a:p>
            <a:r>
              <a:rPr lang="ru-RU" sz="1100" kern="100" dirty="0">
                <a:latin typeface="Montserrat Medium" panose="00000600000000000000" pitchFamily="2" charset="-52"/>
              </a:rPr>
              <a:t>возможность карьерного роста</a:t>
            </a:r>
          </a:p>
          <a:p>
            <a:r>
              <a:rPr lang="ru-RU" sz="1100" kern="100" dirty="0" smtClean="0">
                <a:latin typeface="Montserrat Medium" panose="00000600000000000000" pitchFamily="2" charset="-52"/>
              </a:rPr>
              <a:t>иногородним предоставляется компенсация найма жилья</a:t>
            </a:r>
          </a:p>
          <a:p>
            <a:endParaRPr lang="ru-RU" sz="1100" kern="100" dirty="0">
              <a:latin typeface="Montserrat Medium" panose="00000600000000000000" pitchFamily="2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094" y="6281147"/>
            <a:ext cx="30800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00" dirty="0">
                <a:solidFill>
                  <a:srgbClr val="4ABA48"/>
                </a:solidFill>
                <a:latin typeface="Montserrat Medium" panose="00000600000000000000" pitchFamily="2" charset="-52"/>
              </a:rPr>
              <a:t>  </a:t>
            </a:r>
            <a:r>
              <a:rPr lang="ru-RU" sz="900" b="1" spc="100" dirty="0" smtClean="0">
                <a:solidFill>
                  <a:srgbClr val="4ABA48"/>
                </a:solidFill>
                <a:latin typeface="Montserrat Medium" panose="00000600000000000000" pitchFamily="2" charset="-52"/>
              </a:rPr>
              <a:t>8(47148)9-65-68;9-46-07;</a:t>
            </a:r>
            <a:br>
              <a:rPr lang="ru-RU" sz="900" b="1" spc="100" dirty="0" smtClean="0">
                <a:solidFill>
                  <a:srgbClr val="4ABA48"/>
                </a:solidFill>
                <a:latin typeface="Montserrat Medium" panose="00000600000000000000" pitchFamily="2" charset="-52"/>
              </a:rPr>
            </a:br>
            <a:r>
              <a:rPr lang="ru-RU" sz="900" b="1" spc="100" dirty="0" smtClean="0">
                <a:solidFill>
                  <a:srgbClr val="4ABA48"/>
                </a:solidFill>
                <a:latin typeface="Montserrat Medium" panose="00000600000000000000" pitchFamily="2" charset="-52"/>
              </a:rPr>
              <a:t>8(930)857-45-21 </a:t>
            </a:r>
            <a:endParaRPr lang="ru-RU" sz="900" b="1" spc="100" dirty="0">
              <a:solidFill>
                <a:srgbClr val="4ABA48"/>
              </a:solidFill>
              <a:latin typeface="Montserrat Medium" panose="00000600000000000000" pitchFamily="2" charset="-52"/>
            </a:endParaRPr>
          </a:p>
        </p:txBody>
      </p:sp>
      <p:grpSp>
        <p:nvGrpSpPr>
          <p:cNvPr id="31" name="Группа 30"/>
          <p:cNvGrpSpPr/>
          <p:nvPr/>
        </p:nvGrpSpPr>
        <p:grpSpPr>
          <a:xfrm rot="20170080">
            <a:off x="254171" y="6450845"/>
            <a:ext cx="268722" cy="262465"/>
            <a:chOff x="316705" y="6486503"/>
            <a:chExt cx="380353" cy="371497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392906" y="6486503"/>
              <a:ext cx="226219" cy="371497"/>
              <a:chOff x="392906" y="6486503"/>
              <a:chExt cx="226219" cy="371497"/>
            </a:xfrm>
          </p:grpSpPr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392906" y="6486503"/>
                <a:ext cx="226219" cy="371497"/>
              </a:xfrm>
              <a:prstGeom prst="roundRect">
                <a:avLst/>
              </a:prstGeom>
              <a:solidFill>
                <a:srgbClr val="4ABA48"/>
              </a:solidFill>
              <a:ln>
                <a:solidFill>
                  <a:srgbClr val="4CB74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409576" y="6516697"/>
                <a:ext cx="196395" cy="258322"/>
              </a:xfrm>
              <a:prstGeom prst="rect">
                <a:avLst/>
              </a:prstGeom>
              <a:solidFill>
                <a:srgbClr val="D2DE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aseline="-25000" dirty="0"/>
              </a:p>
            </p:txBody>
          </p:sp>
          <p:sp>
            <p:nvSpPr>
              <p:cNvPr id="16" name="Овал 15"/>
              <p:cNvSpPr/>
              <p:nvPr/>
            </p:nvSpPr>
            <p:spPr>
              <a:xfrm>
                <a:off x="483155" y="6793187"/>
                <a:ext cx="45719" cy="45719"/>
              </a:xfrm>
              <a:prstGeom prst="ellipse">
                <a:avLst/>
              </a:prstGeom>
              <a:solidFill>
                <a:srgbClr val="D2DE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3" name="Группа 22"/>
            <p:cNvGrpSpPr/>
            <p:nvPr/>
          </p:nvGrpSpPr>
          <p:grpSpPr>
            <a:xfrm>
              <a:off x="316705" y="6577013"/>
              <a:ext cx="40481" cy="186101"/>
              <a:chOff x="316705" y="6577013"/>
              <a:chExt cx="40481" cy="186101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flipH="1">
                <a:off x="354805" y="6577013"/>
                <a:ext cx="2381" cy="186101"/>
              </a:xfrm>
              <a:prstGeom prst="line">
                <a:avLst/>
              </a:prstGeom>
              <a:ln w="19050" cap="rnd">
                <a:solidFill>
                  <a:srgbClr val="4CB74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flipH="1">
                <a:off x="316705" y="6611435"/>
                <a:ext cx="1189" cy="117256"/>
              </a:xfrm>
              <a:prstGeom prst="line">
                <a:avLst/>
              </a:prstGeom>
              <a:ln w="19050" cap="rnd">
                <a:solidFill>
                  <a:srgbClr val="4CB74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Группа 29"/>
            <p:cNvGrpSpPr/>
            <p:nvPr/>
          </p:nvGrpSpPr>
          <p:grpSpPr>
            <a:xfrm>
              <a:off x="655264" y="6579150"/>
              <a:ext cx="41794" cy="186101"/>
              <a:chOff x="731470" y="6579150"/>
              <a:chExt cx="41794" cy="186101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>
              <a:xfrm rot="10800000" flipH="1">
                <a:off x="731470" y="6579150"/>
                <a:ext cx="2381" cy="186101"/>
              </a:xfrm>
              <a:prstGeom prst="line">
                <a:avLst/>
              </a:prstGeom>
              <a:ln w="19050" cap="rnd">
                <a:solidFill>
                  <a:srgbClr val="4CB74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10800000" flipH="1">
                <a:off x="772075" y="6610046"/>
                <a:ext cx="1189" cy="117256"/>
              </a:xfrm>
              <a:prstGeom prst="line">
                <a:avLst/>
              </a:prstGeom>
              <a:ln w="19050" cap="rnd">
                <a:solidFill>
                  <a:srgbClr val="4CB74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Овал 31"/>
          <p:cNvSpPr/>
          <p:nvPr/>
        </p:nvSpPr>
        <p:spPr>
          <a:xfrm>
            <a:off x="276044" y="4131478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76044" y="4288464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76044" y="4967366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76044" y="5142827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76044" y="5484883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276044" y="5645357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76044" y="6155430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251768" y="3390669"/>
            <a:ext cx="2602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100" dirty="0">
                <a:solidFill>
                  <a:srgbClr val="4ABA48"/>
                </a:solidFill>
                <a:latin typeface="Montserrat Medium" panose="00000600000000000000" pitchFamily="2" charset="-52"/>
              </a:rPr>
              <a:t>ВАКАНСИИ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A0CD563-DC9B-4F81-8F1D-08A7B5232D6F}"/>
              </a:ext>
            </a:extLst>
          </p:cNvPr>
          <p:cNvGrpSpPr/>
          <p:nvPr/>
        </p:nvGrpSpPr>
        <p:grpSpPr>
          <a:xfrm>
            <a:off x="3429229" y="14142"/>
            <a:ext cx="3132594" cy="396161"/>
            <a:chOff x="3558576" y="188809"/>
            <a:chExt cx="2981870" cy="391170"/>
          </a:xfrm>
        </p:grpSpPr>
        <p:sp>
          <p:nvSpPr>
            <p:cNvPr id="68" name="Скругленный прямоугольник 67"/>
            <p:cNvSpPr/>
            <p:nvPr/>
          </p:nvSpPr>
          <p:spPr>
            <a:xfrm>
              <a:off x="3558576" y="188809"/>
              <a:ext cx="2981870" cy="391170"/>
            </a:xfrm>
            <a:prstGeom prst="roundRect">
              <a:avLst/>
            </a:prstGeom>
            <a:solidFill>
              <a:srgbClr val="4ABA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619959" y="213527"/>
              <a:ext cx="29029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</a:rPr>
                <a:t>С ПРОФИЛЬНЫМ ОБРАЗОВАНИЕМ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820280" y="66182"/>
            <a:ext cx="30306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С ОБУЧЕНИЕМ НА РАБОЧЕМ МЕСТЕ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751373" y="477833"/>
            <a:ext cx="3116803" cy="6501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Водитель автомобиля </a:t>
            </a:r>
            <a:r>
              <a:rPr lang="ru-RU" sz="950" b="1" dirty="0" err="1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кат.В,С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</a:p>
          <a:p>
            <a:pPr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58000-79400</a:t>
            </a:r>
          </a:p>
          <a:p>
            <a:pPr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Водитель дрезины 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57019</a:t>
            </a:r>
          </a:p>
          <a:p>
            <a:pPr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Газорезчик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55400</a:t>
            </a:r>
            <a:endParaRPr lang="ru-RU" sz="950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Грузчик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от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45200 -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51900 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Горнорабочий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подземный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62700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err="1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Грохотовщик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от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61000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Кондуктор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грузовых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поездов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(при</a:t>
            </a:r>
          </a:p>
          <a:p>
            <a:pPr>
              <a:buClr>
                <a:srgbClr val="4ABA48"/>
              </a:buClr>
            </a:pP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наличии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ж/д образования)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59400-61400 </a:t>
            </a:r>
          </a:p>
          <a:p>
            <a:pPr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конвейера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47000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-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60000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Монтер пути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54600-65700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</a:t>
            </a:r>
            <a:r>
              <a:rPr lang="ru-RU" sz="950" b="1" dirty="0" err="1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штабелеформирующей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машины </a:t>
            </a:r>
          </a:p>
          <a:p>
            <a:pPr>
              <a:buClr>
                <a:srgbClr val="4ABA48"/>
              </a:buClr>
            </a:pP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69400-77200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эксгаустера з/п 69600 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Осмотрщик вагонов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46600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Осмотрщик-ремонтник вагонов </a:t>
            </a:r>
          </a:p>
          <a:p>
            <a:pPr>
              <a:buClr>
                <a:srgbClr val="4ABA48"/>
              </a:buClr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54390-67200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Сливщик-разливщик 4 разряда </a:t>
            </a:r>
          </a:p>
          <a:p>
            <a:pPr>
              <a:buClr>
                <a:srgbClr val="4ABA48"/>
              </a:buClr>
            </a:pP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54900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перегружателей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59300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Растворщик реагентов з/п от 36200 до 44800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Резчик металла на ножницах и прессах з/п 70000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Сверловщик з/п от 57100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Слесарь-ремонтник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56400 – 68400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Слесарь аварийно-восстановительных</a:t>
            </a:r>
          </a:p>
          <a:p>
            <a:pPr>
              <a:buClr>
                <a:srgbClr val="4ABA48"/>
              </a:buClr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работ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от 45600 - 46100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Стволовой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подземный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61000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Электромонтер по обслуживанию подстанций з/п 44700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endParaRPr lang="ru-RU" sz="500" b="1" dirty="0" smtClean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>
              <a:buClr>
                <a:srgbClr val="4ABA48"/>
              </a:buClr>
            </a:pPr>
            <a:r>
              <a:rPr lang="ru-RU" sz="950" b="1" dirty="0" smtClean="0">
                <a:solidFill>
                  <a:srgbClr val="4ABA48"/>
                </a:solidFill>
                <a:latin typeface="Montserrat Medium" panose="00000600000000000000" pitchFamily="2" charset="-52"/>
              </a:rPr>
              <a:t>При </a:t>
            </a:r>
            <a:r>
              <a:rPr lang="ru-RU" sz="950" b="1" dirty="0">
                <a:solidFill>
                  <a:srgbClr val="4ABA48"/>
                </a:solidFill>
                <a:latin typeface="Montserrat Medium" panose="00000600000000000000" pitchFamily="2" charset="-52"/>
              </a:rPr>
              <a:t>наличии образования по направлению «электроэнергетика</a:t>
            </a:r>
            <a:r>
              <a:rPr lang="ru-RU" sz="950" b="1" dirty="0" smtClean="0">
                <a:solidFill>
                  <a:srgbClr val="4ABA48"/>
                </a:solidFill>
                <a:latin typeface="Montserrat Medium" panose="00000600000000000000" pitchFamily="2" charset="-52"/>
              </a:rPr>
              <a:t>»: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Электромеханик по средствам автоматики и приборам технологического оборудования з/п 55000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>
                <a:latin typeface="Montserrat Medium" panose="00000600000000000000" pitchFamily="2" charset="-52"/>
              </a:rPr>
              <a:t>Электромонтер связи </a:t>
            </a:r>
            <a:r>
              <a:rPr lang="ru-RU" sz="950" dirty="0">
                <a:solidFill>
                  <a:srgbClr val="002060"/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rgbClr val="002060"/>
                </a:solidFill>
                <a:latin typeface="Montserrat Medium" panose="00000600000000000000" pitchFamily="2" charset="-52"/>
              </a:rPr>
              <a:t>52070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latin typeface="Montserrat Medium" panose="00000600000000000000" pitchFamily="2" charset="-52"/>
              </a:rPr>
              <a:t>Электромонтер устройств СЦБ </a:t>
            </a:r>
          </a:p>
          <a:p>
            <a:pPr>
              <a:buClr>
                <a:srgbClr val="4ABA48"/>
              </a:buClr>
            </a:pPr>
            <a:r>
              <a:rPr lang="ru-RU" sz="950" dirty="0" smtClean="0">
                <a:solidFill>
                  <a:srgbClr val="002060"/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rgbClr val="002060"/>
                </a:solidFill>
                <a:latin typeface="Montserrat Medium" panose="00000600000000000000" pitchFamily="2" charset="-52"/>
              </a:rPr>
              <a:t> от 50400 - 57300</a:t>
            </a:r>
          </a:p>
          <a:p>
            <a:pPr marL="171450"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latin typeface="Montserrat Medium" panose="00000600000000000000" pitchFamily="2" charset="-52"/>
              </a:rPr>
              <a:t>Электромонтер </a:t>
            </a:r>
            <a:r>
              <a:rPr lang="ru-RU" sz="950" b="1" dirty="0">
                <a:latin typeface="Montserrat Medium" panose="00000600000000000000" pitchFamily="2" charset="-52"/>
              </a:rPr>
              <a:t>по ремонту </a:t>
            </a:r>
            <a:r>
              <a:rPr lang="ru-RU" sz="950" b="1" dirty="0" smtClean="0">
                <a:latin typeface="Montserrat Medium" panose="00000600000000000000" pitchFamily="2" charset="-52"/>
              </a:rPr>
              <a:t>воздушных</a:t>
            </a:r>
          </a:p>
          <a:p>
            <a:pPr>
              <a:buClr>
                <a:srgbClr val="4ABA48"/>
              </a:buClr>
            </a:pPr>
            <a:r>
              <a:rPr lang="ru-RU" sz="950" b="1" dirty="0" smtClean="0">
                <a:latin typeface="Montserrat Medium" panose="00000600000000000000" pitchFamily="2" charset="-52"/>
              </a:rPr>
              <a:t>линий </a:t>
            </a:r>
            <a:r>
              <a:rPr lang="ru-RU" sz="950" b="1" dirty="0">
                <a:latin typeface="Montserrat Medium" panose="00000600000000000000" pitchFamily="2" charset="-52"/>
              </a:rPr>
              <a:t>электропередач </a:t>
            </a:r>
            <a:r>
              <a:rPr lang="ru-RU" sz="950" dirty="0">
                <a:solidFill>
                  <a:srgbClr val="002060"/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rgbClr val="002060"/>
                </a:solidFill>
                <a:latin typeface="Montserrat Medium" panose="00000600000000000000" pitchFamily="2" charset="-52"/>
              </a:rPr>
              <a:t>52400</a:t>
            </a: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97" y="534637"/>
            <a:ext cx="2892552" cy="2907792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48" y="204049"/>
            <a:ext cx="2520721" cy="400333"/>
          </a:xfrm>
          <a:prstGeom prst="rect">
            <a:avLst/>
          </a:prstGeom>
        </p:spPr>
      </p:pic>
      <p:cxnSp>
        <p:nvCxnSpPr>
          <p:cNvPr id="67" name="Прямая соединительная линия 66"/>
          <p:cNvCxnSpPr>
            <a:cxnSpLocks/>
          </p:cNvCxnSpPr>
          <p:nvPr/>
        </p:nvCxnSpPr>
        <p:spPr>
          <a:xfrm flipH="1">
            <a:off x="6734206" y="619979"/>
            <a:ext cx="6136" cy="6096844"/>
          </a:xfrm>
          <a:prstGeom prst="line">
            <a:avLst/>
          </a:prstGeom>
          <a:ln w="28575" cap="rnd">
            <a:solidFill>
              <a:srgbClr val="4CB74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30721E6-FDF7-435D-916E-2CF2F8C2557D}"/>
              </a:ext>
            </a:extLst>
          </p:cNvPr>
          <p:cNvSpPr txBox="1"/>
          <p:nvPr/>
        </p:nvSpPr>
        <p:spPr>
          <a:xfrm>
            <a:off x="3422938" y="484720"/>
            <a:ext cx="319912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Геолог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шахты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81900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Геолог карьера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74500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Агломератчик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62000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Взрывник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82900-91300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Водитель погрузчика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51100-79700</a:t>
            </a:r>
          </a:p>
          <a:p>
            <a:pPr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Изолировщик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56500</a:t>
            </a:r>
          </a:p>
          <a:p>
            <a:pPr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Контролер продукции обогащения </a:t>
            </a:r>
          </a:p>
          <a:p>
            <a:pPr>
              <a:buClr>
                <a:srgbClr val="4ABA48"/>
              </a:buClr>
              <a:buSzPct val="110000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42800</a:t>
            </a:r>
          </a:p>
          <a:p>
            <a:pPr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Лаборант по анализу газов и пыли </a:t>
            </a:r>
          </a:p>
          <a:p>
            <a:pPr>
              <a:buClr>
                <a:srgbClr val="4ABA48"/>
              </a:buClr>
              <a:buSzPct val="110000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42600</a:t>
            </a:r>
          </a:p>
          <a:p>
            <a:pPr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Лаборант химического анализа </a:t>
            </a:r>
          </a:p>
          <a:p>
            <a:pPr>
              <a:buClr>
                <a:srgbClr val="4ABA48"/>
              </a:buClr>
              <a:buSzPct val="110000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43900-47900</a:t>
            </a:r>
          </a:p>
          <a:p>
            <a:pPr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бульдозера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55200-79040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автогрейдера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84700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компрессорных установок </a:t>
            </a:r>
          </a:p>
          <a:p>
            <a:pPr>
              <a:buClr>
                <a:srgbClr val="4ABA48"/>
              </a:buClr>
              <a:buSzPct val="110000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63500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экскаватора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78900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экскаватора (дизельный)</a:t>
            </a:r>
          </a:p>
          <a:p>
            <a:pPr>
              <a:buClr>
                <a:srgbClr val="4ABA48"/>
              </a:buClr>
              <a:buSzPct val="110000"/>
            </a:pP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60200-65600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крана автомобильного </a:t>
            </a:r>
            <a:endParaRPr lang="ru-RU" sz="950" b="1" dirty="0" smtClean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>
              <a:buClr>
                <a:srgbClr val="4ABA48"/>
              </a:buClr>
              <a:buSzPct val="110000"/>
            </a:pP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68500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крана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46800-79000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</a:t>
            </a:r>
            <a:r>
              <a:rPr lang="ru-RU" sz="950" b="1" dirty="0" err="1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окомкователя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75550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Машинист путеподъемника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56200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Оператор ЭВМ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45100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Плавильщик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металла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и сплавов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63000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Раздатчик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взрывчатых материалов </a:t>
            </a:r>
            <a:endParaRPr lang="ru-RU" sz="950" b="1" dirty="0" smtClean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>
              <a:buClr>
                <a:srgbClr val="4ABA48"/>
              </a:buClr>
              <a:buSzPct val="110000"/>
            </a:pP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44400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Слесарь по ремонту автомобилей 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47700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-64900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Слесарь по обслуживанию и ремонту</a:t>
            </a:r>
          </a:p>
          <a:p>
            <a:pPr>
              <a:buClr>
                <a:srgbClr val="4ABA48"/>
              </a:buClr>
              <a:buSzPct val="110000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оборудования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62700-82200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Слесарь-сантехник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43900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Токарь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59180 -70000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Тракторист </a:t>
            </a:r>
            <a:r>
              <a:rPr lang="ru-RU" sz="950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49500-57200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Электрослесарь </a:t>
            </a:r>
            <a:r>
              <a:rPr lang="ru-RU" sz="950" b="1" dirty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по обслуживанию и 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ремонту</a:t>
            </a:r>
          </a:p>
          <a:p>
            <a:pPr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оборудования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44500-81000</a:t>
            </a:r>
          </a:p>
          <a:p>
            <a:pPr indent="-171450">
              <a:buClr>
                <a:srgbClr val="4ABA48"/>
              </a:buClr>
              <a:buFont typeface="Arial" panose="020B0604020202020204" pitchFamily="34" charset="0"/>
              <a:buChar char="•"/>
            </a:pPr>
            <a:r>
              <a:rPr lang="ru-RU" sz="950" b="1" dirty="0" smtClean="0">
                <a:latin typeface="Montserrat Medium" panose="00000600000000000000" pitchFamily="2" charset="-52"/>
              </a:rPr>
              <a:t>Электромонтер </a:t>
            </a:r>
            <a:r>
              <a:rPr lang="ru-RU" sz="950" b="1" dirty="0">
                <a:latin typeface="Montserrat Medium" panose="00000600000000000000" pitchFamily="2" charset="-52"/>
              </a:rPr>
              <a:t>по ремонту и обслуживанию электрооборудования </a:t>
            </a:r>
          </a:p>
          <a:p>
            <a:pPr>
              <a:buClr>
                <a:srgbClr val="4ABA48"/>
              </a:buClr>
            </a:pPr>
            <a:r>
              <a:rPr lang="ru-RU" sz="950" dirty="0">
                <a:solidFill>
                  <a:srgbClr val="002060"/>
                </a:solidFill>
                <a:latin typeface="Montserrat Medium" panose="00000600000000000000" pitchFamily="2" charset="-52"/>
              </a:rPr>
              <a:t>з/п </a:t>
            </a:r>
            <a:r>
              <a:rPr lang="ru-RU" sz="950" b="1" dirty="0">
                <a:solidFill>
                  <a:srgbClr val="002060"/>
                </a:solidFill>
                <a:latin typeface="Montserrat Medium" panose="00000600000000000000" pitchFamily="2" charset="-52"/>
              </a:rPr>
              <a:t>50400 – 55500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err="1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Электрогазосварщик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44500-72000</a:t>
            </a:r>
          </a:p>
          <a:p>
            <a:pPr marL="171450" indent="-171450">
              <a:buClr>
                <a:srgbClr val="4ABA4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Фрезеровщик </a:t>
            </a:r>
            <a:r>
              <a:rPr lang="ru-RU" sz="950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з/п</a:t>
            </a:r>
            <a:r>
              <a:rPr lang="ru-RU" sz="950" b="1" dirty="0" smtClean="0">
                <a:solidFill>
                  <a:schemeClr val="tx2">
                    <a:lumMod val="75000"/>
                  </a:schemeClr>
                </a:solidFill>
                <a:latin typeface="Montserrat Medium" panose="00000600000000000000" pitchFamily="2" charset="-52"/>
              </a:rPr>
              <a:t> 60500-68000</a:t>
            </a:r>
            <a:endParaRPr lang="ru-RU" sz="950" b="1" dirty="0">
              <a:solidFill>
                <a:schemeClr val="tx2">
                  <a:lumMod val="75000"/>
                </a:schemeClr>
              </a:solidFill>
              <a:latin typeface="Montserrat Medium" panose="00000600000000000000" pitchFamily="2" charset="-5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F9626A0-BC64-415D-88C5-0CD673141625}"/>
              </a:ext>
            </a:extLst>
          </p:cNvPr>
          <p:cNvSpPr txBox="1"/>
          <p:nvPr/>
        </p:nvSpPr>
        <p:spPr>
          <a:xfrm>
            <a:off x="9877507" y="321012"/>
            <a:ext cx="47101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84" name="Овал 83">
            <a:extLst>
              <a:ext uri="{FF2B5EF4-FFF2-40B4-BE49-F238E27FC236}">
                <a16:creationId xmlns:a16="http://schemas.microsoft.com/office/drawing/2014/main" id="{69AD904A-F890-4C0A-8F09-58ED63A195AC}"/>
              </a:ext>
            </a:extLst>
          </p:cNvPr>
          <p:cNvSpPr/>
          <p:nvPr/>
        </p:nvSpPr>
        <p:spPr>
          <a:xfrm>
            <a:off x="280391" y="5998230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278980" y="4625496"/>
            <a:ext cx="54004" cy="52406"/>
          </a:xfrm>
          <a:prstGeom prst="ellipse">
            <a:avLst/>
          </a:prstGeom>
          <a:solidFill>
            <a:srgbClr val="4AB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6248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39456</TotalTime>
  <Words>366</Words>
  <Application>Microsoft Office PowerPoint</Application>
  <PresentationFormat>Лист A4 (210x297 мм)</PresentationFormat>
  <Paragraphs>92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Тема Office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Алексеевна Хорошилова</dc:creator>
  <cp:lastModifiedBy>Евсюкова Татьяна Николаевна</cp:lastModifiedBy>
  <cp:revision>266</cp:revision>
  <cp:lastPrinted>2023-12-18T07:59:07Z</cp:lastPrinted>
  <dcterms:created xsi:type="dcterms:W3CDTF">2023-03-17T07:38:25Z</dcterms:created>
  <dcterms:modified xsi:type="dcterms:W3CDTF">2024-01-30T13:17:52Z</dcterms:modified>
</cp:coreProperties>
</file>